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366" r:id="rId7"/>
    <p:sldId id="367" r:id="rId8"/>
    <p:sldId id="359" r:id="rId9"/>
    <p:sldId id="360" r:id="rId10"/>
    <p:sldId id="361" r:id="rId11"/>
    <p:sldId id="362" r:id="rId12"/>
    <p:sldId id="363" r:id="rId13"/>
    <p:sldId id="358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BAE"/>
    <a:srgbClr val="00A3E4"/>
    <a:srgbClr val="595959"/>
    <a:srgbClr val="0A5F9E"/>
    <a:srgbClr val="1D2A5A"/>
    <a:srgbClr val="F2F2F2"/>
    <a:srgbClr val="D62036"/>
    <a:srgbClr val="295788"/>
    <a:srgbClr val="2D5B8C"/>
    <a:srgbClr val="D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153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Car-eye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车辆管理平台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13053" y="679674"/>
            <a:ext cx="2439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：某公司渣土车管理平台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8219" y="1744235"/>
            <a:ext cx="6599583" cy="33693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6575" y="2019300"/>
            <a:ext cx="2030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采用</a:t>
            </a:r>
            <a:r>
              <a:rPr lang="en-US" altLang="zh-CN" sz="1600" dirty="0"/>
              <a:t>BS</a:t>
            </a:r>
            <a:r>
              <a:rPr lang="zh-CN" altLang="en-US" sz="1600" dirty="0"/>
              <a:t>架构，支持主动安全报警，支持</a:t>
            </a:r>
            <a:r>
              <a:rPr lang="en-US" altLang="zh-CN" sz="1600" dirty="0"/>
              <a:t>H5</a:t>
            </a:r>
            <a:r>
              <a:rPr lang="zh-CN" altLang="en-US" sz="1600" dirty="0"/>
              <a:t>播放。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0412" cy="4005064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710682" y="4544983"/>
            <a:ext cx="6107159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年，旨在为公众和设备供应商、运营商提供移动车载设备管理平台解决方案，方便他们快速构建自己的管理系统。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资源分享，开拓共赢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Car-eye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平台提供丰富的平台接口和资源，方便第三方开发者进行二次开发。公司在不断的发展，由最初的流媒体服务，发展到车辆管理云平台、流媒体服务器、安防监控平台、视频服务负载均衡等多个业务领域。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ym typeface="+mn-ea"/>
              </a:rPr>
              <a:t>车辆管理平台是公司主要产品，以位置和视频服务为中心的管理平台，已经过多次迭代升级，能满足两客一危，环卫，渣土等多个行业车的管理</a:t>
            </a:r>
            <a:r>
              <a:rPr lang="zh-CN" altLang="en-US" sz="1000">
                <a:sym typeface="+mn-ea"/>
              </a:rPr>
              <a:t>需求。公司以视频视频服务作为主要核心开发技术，其服务器已经运行于国内多个厂家平台。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058816" y="4016573"/>
            <a:ext cx="4010072" cy="1789945"/>
            <a:chOff x="868998" y="1694338"/>
            <a:chExt cx="4010072" cy="1789945"/>
          </a:xfrm>
        </p:grpSpPr>
        <p:sp>
          <p:nvSpPr>
            <p:cNvPr id="11" name="文本框 10"/>
            <p:cNvSpPr txBox="1"/>
            <p:nvPr/>
          </p:nvSpPr>
          <p:spPr>
            <a:xfrm>
              <a:off x="868998" y="1694338"/>
              <a:ext cx="29343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开放式平台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713" y="2218426"/>
              <a:ext cx="4004357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car-eye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平台提供丰富的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接口，满足客户二次开发需要，各种组件能方便快捷应用不同领域内的第三方平台中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57943" y="2160370"/>
              <a:ext cx="326571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7582" y="3124283"/>
              <a:ext cx="1412762" cy="360000"/>
              <a:chOff x="967582" y="4941214"/>
              <a:chExt cx="1412762" cy="3600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967582" y="4941214"/>
                <a:ext cx="1412762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3264" y="4951937"/>
                <a:ext cx="10414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开放</a:t>
                </a:r>
                <a:r>
                  <a:rPr 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合作</a:t>
                </a:r>
                <a:endParaRPr lang="zh-CN" sz="1600" i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7334127" y="1674809"/>
            <a:ext cx="4049587" cy="1052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提供全套解决方案，接入车辆和视频设备进行管理。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2" name="Subtitle 2"/>
          <p:cNvSpPr txBox="1"/>
          <p:nvPr/>
        </p:nvSpPr>
        <p:spPr>
          <a:xfrm>
            <a:off x="3350844" y="791159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SERVICE ITEMS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3335604" y="267810"/>
            <a:ext cx="5438191" cy="937356"/>
            <a:chOff x="3335604" y="267810"/>
            <a:chExt cx="5438191" cy="937356"/>
          </a:xfrm>
        </p:grpSpPr>
        <p:sp>
          <p:nvSpPr>
            <p:cNvPr id="37" name="Subtitle 2"/>
            <p:cNvSpPr txBox="1"/>
            <p:nvPr/>
          </p:nvSpPr>
          <p:spPr>
            <a:xfrm>
              <a:off x="3437839" y="26781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7080" y="2422525"/>
            <a:ext cx="10742930" cy="2585720"/>
            <a:chOff x="1208" y="3815"/>
            <a:chExt cx="16918" cy="4072"/>
          </a:xfrm>
        </p:grpSpPr>
        <p:grpSp>
          <p:nvGrpSpPr>
            <p:cNvPr id="7" name="Group 38"/>
            <p:cNvGrpSpPr/>
            <p:nvPr/>
          </p:nvGrpSpPr>
          <p:grpSpPr>
            <a:xfrm>
              <a:off x="1208" y="4650"/>
              <a:ext cx="4172" cy="1186"/>
              <a:chOff x="1430743" y="1373009"/>
              <a:chExt cx="2076062" cy="59023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602259" y="1373009"/>
                <a:ext cx="904546" cy="25472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产品特色一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430743" y="1649712"/>
                <a:ext cx="2076062" cy="313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采用分布式架构，前后端分离，视频服务和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web</a:t>
                </a: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分离，能满足不同客户需求</a:t>
                </a:r>
                <a:endPara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38"/>
            <p:cNvGrpSpPr/>
            <p:nvPr/>
          </p:nvGrpSpPr>
          <p:grpSpPr>
            <a:xfrm>
              <a:off x="1242" y="6471"/>
              <a:ext cx="4172" cy="1213"/>
              <a:chOff x="1430743" y="1359534"/>
              <a:chExt cx="2076062" cy="603706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611008" y="1359534"/>
                <a:ext cx="895797" cy="28167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产品特色三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430743" y="1649712"/>
                <a:ext cx="2076062" cy="313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采用先进的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spring-boot</a:t>
                </a: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，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VUE</a:t>
                </a: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等技术架构，提供丰富的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API</a:t>
                </a: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接口给第三方进行二次开发</a:t>
                </a:r>
                <a:endPara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Group 38"/>
            <p:cNvGrpSpPr/>
            <p:nvPr/>
          </p:nvGrpSpPr>
          <p:grpSpPr>
            <a:xfrm>
              <a:off x="13817" y="6611"/>
              <a:ext cx="4172" cy="1213"/>
              <a:chOff x="1430743" y="1359534"/>
              <a:chExt cx="2076062" cy="603706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439491" y="1359534"/>
                <a:ext cx="895797" cy="28167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产品特点四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0743" y="1649712"/>
                <a:ext cx="2076062" cy="313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支持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JB28181,</a:t>
                </a: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能支持安防摄像头接入，支持交通部和公安部两大行业标准对接</a:t>
                </a: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Group 38"/>
            <p:cNvGrpSpPr/>
            <p:nvPr/>
          </p:nvGrpSpPr>
          <p:grpSpPr>
            <a:xfrm>
              <a:off x="13954" y="4719"/>
              <a:ext cx="4172" cy="1325"/>
              <a:chOff x="1430683" y="1152507"/>
              <a:chExt cx="2076122" cy="65944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430683" y="1152507"/>
                <a:ext cx="895797" cy="28167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产品特色二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430743" y="1498422"/>
                <a:ext cx="2076062" cy="313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集成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JT808,JT1078,JT905,</a:t>
                </a: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苏标各种协议，能满足车联网行业各种需求</a:t>
                </a:r>
                <a:endPara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1" name="Rectangular Callout 28"/>
            <p:cNvSpPr>
              <a:spLocks noChangeAspect="1"/>
            </p:cNvSpPr>
            <p:nvPr/>
          </p:nvSpPr>
          <p:spPr>
            <a:xfrm flipH="1">
              <a:off x="5541" y="4706"/>
              <a:ext cx="1164" cy="1130"/>
            </a:xfrm>
            <a:prstGeom prst="wedgeRectCallout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Rectangular Callout 32"/>
            <p:cNvSpPr>
              <a:spLocks noChangeAspect="1"/>
            </p:cNvSpPr>
            <p:nvPr/>
          </p:nvSpPr>
          <p:spPr>
            <a:xfrm flipH="1">
              <a:off x="5613" y="6663"/>
              <a:ext cx="1164" cy="1130"/>
            </a:xfrm>
            <a:prstGeom prst="wedgeRectCallout">
              <a:avLst/>
            </a:prstGeom>
            <a:gradFill>
              <a:gsLst>
                <a:gs pos="0">
                  <a:srgbClr val="595959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Rectangular Callout 36"/>
            <p:cNvSpPr>
              <a:spLocks noChangeAspect="1"/>
            </p:cNvSpPr>
            <p:nvPr/>
          </p:nvSpPr>
          <p:spPr>
            <a:xfrm>
              <a:off x="12352" y="4719"/>
              <a:ext cx="1164" cy="1130"/>
            </a:xfrm>
            <a:prstGeom prst="wedgeRectCallout">
              <a:avLst/>
            </a:prstGeom>
            <a:gradFill>
              <a:gsLst>
                <a:gs pos="0">
                  <a:srgbClr val="595959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Rectangular Callout 40"/>
            <p:cNvSpPr>
              <a:spLocks noChangeAspect="1"/>
            </p:cNvSpPr>
            <p:nvPr/>
          </p:nvSpPr>
          <p:spPr>
            <a:xfrm>
              <a:off x="12273" y="6512"/>
              <a:ext cx="1164" cy="1130"/>
            </a:xfrm>
            <a:prstGeom prst="wedgeRectCallout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Arc 41"/>
            <p:cNvSpPr/>
            <p:nvPr/>
          </p:nvSpPr>
          <p:spPr>
            <a:xfrm rot="19051047">
              <a:off x="10392" y="4242"/>
              <a:ext cx="3288" cy="3288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Arc 42"/>
            <p:cNvSpPr/>
            <p:nvPr/>
          </p:nvSpPr>
          <p:spPr>
            <a:xfrm rot="2548953" flipH="1">
              <a:off x="5095" y="4242"/>
              <a:ext cx="3288" cy="3288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7" name="Group 286"/>
            <p:cNvGrpSpPr/>
            <p:nvPr/>
          </p:nvGrpSpPr>
          <p:grpSpPr>
            <a:xfrm rot="0">
              <a:off x="7114" y="3815"/>
              <a:ext cx="4971" cy="4073"/>
              <a:chOff x="5633243" y="1798638"/>
              <a:chExt cx="1992313" cy="1632575"/>
            </a:xfrm>
          </p:grpSpPr>
          <p:sp>
            <p:nvSpPr>
              <p:cNvPr id="18" name="Freeform 10"/>
              <p:cNvSpPr/>
              <p:nvPr/>
            </p:nvSpPr>
            <p:spPr bwMode="auto">
              <a:xfrm>
                <a:off x="6276180" y="3115300"/>
                <a:ext cx="706438" cy="315913"/>
              </a:xfrm>
              <a:custGeom>
                <a:avLst/>
                <a:gdLst/>
                <a:ahLst/>
                <a:cxnLst>
                  <a:cxn ang="0">
                    <a:pos x="187" y="75"/>
                  </a:cxn>
                  <a:cxn ang="0">
                    <a:pos x="169" y="56"/>
                  </a:cxn>
                  <a:cxn ang="0">
                    <a:pos x="160" y="39"/>
                  </a:cxn>
                  <a:cxn ang="0">
                    <a:pos x="157" y="0"/>
                  </a:cxn>
                  <a:cxn ang="0">
                    <a:pos x="95" y="0"/>
                  </a:cxn>
                  <a:cxn ang="0">
                    <a:pos x="92" y="0"/>
                  </a:cxn>
                  <a:cxn ang="0">
                    <a:pos x="31" y="0"/>
                  </a:cxn>
                  <a:cxn ang="0">
                    <a:pos x="28" y="39"/>
                  </a:cxn>
                  <a:cxn ang="0">
                    <a:pos x="19" y="56"/>
                  </a:cxn>
                  <a:cxn ang="0">
                    <a:pos x="1" y="75"/>
                  </a:cxn>
                  <a:cxn ang="0">
                    <a:pos x="0" y="80"/>
                  </a:cxn>
                  <a:cxn ang="0">
                    <a:pos x="9" y="84"/>
                  </a:cxn>
                  <a:cxn ang="0">
                    <a:pos x="92" y="84"/>
                  </a:cxn>
                  <a:cxn ang="0">
                    <a:pos x="95" y="84"/>
                  </a:cxn>
                  <a:cxn ang="0">
                    <a:pos x="179" y="84"/>
                  </a:cxn>
                  <a:cxn ang="0">
                    <a:pos x="188" y="80"/>
                  </a:cxn>
                  <a:cxn ang="0">
                    <a:pos x="187" y="75"/>
                  </a:cxn>
                </a:cxnLst>
                <a:rect l="0" t="0" r="r" b="b"/>
                <a:pathLst>
                  <a:path w="188" h="84">
                    <a:moveTo>
                      <a:pt x="187" y="75"/>
                    </a:moveTo>
                    <a:cubicBezTo>
                      <a:pt x="187" y="75"/>
                      <a:pt x="179" y="66"/>
                      <a:pt x="169" y="56"/>
                    </a:cubicBezTo>
                    <a:cubicBezTo>
                      <a:pt x="159" y="46"/>
                      <a:pt x="160" y="39"/>
                      <a:pt x="160" y="39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9" y="46"/>
                      <a:pt x="19" y="56"/>
                    </a:cubicBezTo>
                    <a:cubicBezTo>
                      <a:pt x="9" y="66"/>
                      <a:pt x="1" y="75"/>
                      <a:pt x="1" y="75"/>
                    </a:cubicBezTo>
                    <a:cubicBezTo>
                      <a:pt x="1" y="75"/>
                      <a:pt x="0" y="77"/>
                      <a:pt x="0" y="80"/>
                    </a:cubicBezTo>
                    <a:cubicBezTo>
                      <a:pt x="0" y="83"/>
                      <a:pt x="2" y="84"/>
                      <a:pt x="9" y="84"/>
                    </a:cubicBezTo>
                    <a:cubicBezTo>
                      <a:pt x="15" y="84"/>
                      <a:pt x="78" y="84"/>
                      <a:pt x="92" y="84"/>
                    </a:cubicBezTo>
                    <a:cubicBezTo>
                      <a:pt x="94" y="84"/>
                      <a:pt x="95" y="84"/>
                      <a:pt x="95" y="84"/>
                    </a:cubicBezTo>
                    <a:cubicBezTo>
                      <a:pt x="110" y="84"/>
                      <a:pt x="173" y="84"/>
                      <a:pt x="179" y="84"/>
                    </a:cubicBezTo>
                    <a:cubicBezTo>
                      <a:pt x="186" y="84"/>
                      <a:pt x="188" y="83"/>
                      <a:pt x="188" y="80"/>
                    </a:cubicBezTo>
                    <a:cubicBezTo>
                      <a:pt x="188" y="77"/>
                      <a:pt x="187" y="75"/>
                      <a:pt x="187" y="75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5633243" y="1798638"/>
                <a:ext cx="1992313" cy="1425575"/>
              </a:xfrm>
              <a:custGeom>
                <a:avLst/>
                <a:gdLst/>
                <a:ahLst/>
                <a:cxnLst>
                  <a:cxn ang="0">
                    <a:pos x="530" y="359"/>
                  </a:cxn>
                  <a:cxn ang="0">
                    <a:pos x="507" y="379"/>
                  </a:cxn>
                  <a:cxn ang="0">
                    <a:pos x="23" y="379"/>
                  </a:cxn>
                  <a:cxn ang="0">
                    <a:pos x="0" y="359"/>
                  </a:cxn>
                  <a:cxn ang="0">
                    <a:pos x="0" y="20"/>
                  </a:cxn>
                  <a:cxn ang="0">
                    <a:pos x="23" y="0"/>
                  </a:cxn>
                  <a:cxn ang="0">
                    <a:pos x="507" y="0"/>
                  </a:cxn>
                  <a:cxn ang="0">
                    <a:pos x="530" y="20"/>
                  </a:cxn>
                  <a:cxn ang="0">
                    <a:pos x="530" y="359"/>
                  </a:cxn>
                </a:cxnLst>
                <a:rect l="0" t="0" r="r" b="b"/>
                <a:pathLst>
                  <a:path w="530" h="379">
                    <a:moveTo>
                      <a:pt x="530" y="359"/>
                    </a:moveTo>
                    <a:cubicBezTo>
                      <a:pt x="530" y="370"/>
                      <a:pt x="520" y="379"/>
                      <a:pt x="507" y="379"/>
                    </a:cubicBezTo>
                    <a:cubicBezTo>
                      <a:pt x="23" y="379"/>
                      <a:pt x="23" y="379"/>
                      <a:pt x="23" y="379"/>
                    </a:cubicBezTo>
                    <a:cubicBezTo>
                      <a:pt x="10" y="379"/>
                      <a:pt x="0" y="370"/>
                      <a:pt x="0" y="35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10" y="0"/>
                      <a:pt x="23" y="0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520" y="0"/>
                      <a:pt x="530" y="9"/>
                      <a:pt x="530" y="20"/>
                    </a:cubicBezTo>
                    <a:lnTo>
                      <a:pt x="530" y="359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Rectangle 13"/>
              <p:cNvSpPr>
                <a:spLocks noChangeArrowheads="1"/>
              </p:cNvSpPr>
              <p:nvPr/>
            </p:nvSpPr>
            <p:spPr bwMode="auto">
              <a:xfrm>
                <a:off x="5701505" y="1862138"/>
                <a:ext cx="1855788" cy="1147763"/>
              </a:xfrm>
              <a:prstGeom prst="rect">
                <a:avLst/>
              </a:prstGeom>
              <a:blipFill dpi="0"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Freeform 14"/>
              <p:cNvSpPr/>
              <p:nvPr/>
            </p:nvSpPr>
            <p:spPr bwMode="auto">
              <a:xfrm>
                <a:off x="5701361" y="1865401"/>
                <a:ext cx="1855788" cy="1147763"/>
              </a:xfrm>
              <a:custGeom>
                <a:avLst/>
                <a:gdLst/>
                <a:ahLst/>
                <a:cxnLst>
                  <a:cxn ang="0">
                    <a:pos x="1169" y="0"/>
                  </a:cxn>
                  <a:cxn ang="0">
                    <a:pos x="0" y="0"/>
                  </a:cxn>
                  <a:cxn ang="0">
                    <a:pos x="0" y="723"/>
                  </a:cxn>
                  <a:cxn ang="0">
                    <a:pos x="1169" y="0"/>
                  </a:cxn>
                </a:cxnLst>
                <a:rect l="0" t="0" r="r" b="b"/>
                <a:pathLst>
                  <a:path w="1169" h="723">
                    <a:moveTo>
                      <a:pt x="1169" y="0"/>
                    </a:moveTo>
                    <a:lnTo>
                      <a:pt x="0" y="0"/>
                    </a:lnTo>
                    <a:lnTo>
                      <a:pt x="0" y="723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bg2">
                  <a:lumMod val="95000"/>
                  <a:alpha val="36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Oval 15"/>
              <p:cNvSpPr>
                <a:spLocks noChangeArrowheads="1"/>
              </p:cNvSpPr>
              <p:nvPr/>
            </p:nvSpPr>
            <p:spPr bwMode="auto">
              <a:xfrm>
                <a:off x="6580980" y="3059113"/>
                <a:ext cx="93663" cy="93663"/>
              </a:xfrm>
              <a:prstGeom prst="ellipse">
                <a:avLst/>
              </a:prstGeom>
              <a:solidFill>
                <a:srgbClr val="6E6F7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9" y="3856"/>
              <a:ext cx="4635" cy="31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54"/>
          <p:cNvSpPr/>
          <p:nvPr/>
        </p:nvSpPr>
        <p:spPr>
          <a:xfrm>
            <a:off x="3949714" y="2586541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54177" y="235669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先进的技术架构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40054" y="2581229"/>
            <a:ext cx="1998864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03835" y="2581230"/>
            <a:ext cx="835083" cy="2372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238923" y="2581264"/>
            <a:ext cx="894095" cy="22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238918" y="2581229"/>
            <a:ext cx="1953653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974194" y="3456592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16179" y="4430672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85966" y="4385686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90555" y="3327446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88521" y="2170493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99905" y="2155289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1003852" y="2631076"/>
            <a:ext cx="2451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530241" y="3892861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流媒体负载均衡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1600485" y="4167247"/>
            <a:ext cx="2527296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流媒体服务跟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分离，是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的关系，即多个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可以共用一个视频服务器，一个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也可以调用多个视频为其服务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7"/>
          <p:cNvSpPr txBox="1"/>
          <p:nvPr/>
        </p:nvSpPr>
        <p:spPr>
          <a:xfrm>
            <a:off x="2106305" y="514100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主动安全服务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2149456" y="5415384"/>
            <a:ext cx="24273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平台支持苏标协议，能上传主动安全证据，根据报警对司机进行评分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7506335" y="5166995"/>
            <a:ext cx="23145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交通部和公安部协议对接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7582656" y="5442424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支持交通部协议和公安部通信协议，两种数据格式的设备都能接入平台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8610705" y="3920582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大数据分析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686778" y="4195800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对报警，位置进行数据分析，对司机进行考核，大屏幕数据展示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3"/>
          <p:cNvSpPr txBox="1"/>
          <p:nvPr/>
        </p:nvSpPr>
        <p:spPr>
          <a:xfrm>
            <a:off x="9234775" y="2556249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各种客户端展示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9310848" y="2831468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客户端，移动客户端，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客户端多种客户端进行管理和数据展示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78919" y="1596272"/>
            <a:ext cx="1920000" cy="1920000"/>
            <a:chOff x="3832951" y="1054702"/>
            <a:chExt cx="1440000" cy="1440000"/>
          </a:xfrm>
          <a:solidFill>
            <a:schemeClr val="bg1"/>
          </a:solidFill>
        </p:grpSpPr>
        <p:sp>
          <p:nvSpPr>
            <p:cNvPr id="31" name="椭圆 30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1"/>
            <p:cNvSpPr txBox="1"/>
            <p:nvPr/>
          </p:nvSpPr>
          <p:spPr>
            <a:xfrm>
              <a:off x="4204138" y="1420759"/>
              <a:ext cx="697627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665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关键技术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350844" y="267810"/>
            <a:ext cx="5335956" cy="937356"/>
            <a:chOff x="3350844" y="267810"/>
            <a:chExt cx="5335956" cy="937356"/>
          </a:xfrm>
        </p:grpSpPr>
        <p:sp>
          <p:nvSpPr>
            <p:cNvPr id="30" name="Subtitle 2"/>
            <p:cNvSpPr txBox="1"/>
            <p:nvPr/>
          </p:nvSpPr>
          <p:spPr>
            <a:xfrm>
              <a:off x="3350844" y="26781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核心技术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3" name="Subtitle 2"/>
            <p:cNvSpPr txBox="1"/>
            <p:nvPr/>
          </p:nvSpPr>
          <p:spPr>
            <a:xfrm>
              <a:off x="335084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CORE TECHNOLOGY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" name="组合 47"/>
          <p:cNvGrpSpPr/>
          <p:nvPr/>
        </p:nvGrpSpPr>
        <p:grpSpPr>
          <a:xfrm>
            <a:off x="3350895" y="90170"/>
            <a:ext cx="5335905" cy="840740"/>
            <a:chOff x="3350844" y="267810"/>
            <a:chExt cx="5335956" cy="937356"/>
          </a:xfrm>
        </p:grpSpPr>
        <p:sp>
          <p:nvSpPr>
            <p:cNvPr id="49" name="Subtitle 2"/>
            <p:cNvSpPr txBox="1"/>
            <p:nvPr/>
          </p:nvSpPr>
          <p:spPr>
            <a:xfrm>
              <a:off x="3350844" y="26781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平台架构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50" name="Subtitle 2"/>
            <p:cNvSpPr txBox="1"/>
            <p:nvPr/>
          </p:nvSpPr>
          <p:spPr>
            <a:xfrm>
              <a:off x="335084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PLATFORM STRUCTURE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4243070" y="1990725"/>
            <a:ext cx="1944370" cy="516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/>
              <a:t>规则管理</a:t>
            </a:r>
            <a:endParaRPr lang="zh-CN" altLang="en-US" sz="1200" dirty="0"/>
          </a:p>
        </p:txBody>
      </p:sp>
      <p:sp>
        <p:nvSpPr>
          <p:cNvPr id="71" name="矩形 70"/>
          <p:cNvSpPr/>
          <p:nvPr/>
        </p:nvSpPr>
        <p:spPr>
          <a:xfrm>
            <a:off x="4098925" y="1990725"/>
            <a:ext cx="1944370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2663190" y="1360805"/>
            <a:ext cx="6652260" cy="52133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663190" y="1887855"/>
            <a:ext cx="786130" cy="374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b="1" dirty="0" err="1">
                <a:solidFill>
                  <a:srgbClr val="002060"/>
                </a:solidFill>
              </a:rPr>
              <a:t>CarEye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生态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支付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保险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油卡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912870" y="5979160"/>
            <a:ext cx="4194175" cy="491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数据源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75" name="TextBox 6"/>
          <p:cNvSpPr txBox="1"/>
          <p:nvPr/>
        </p:nvSpPr>
        <p:spPr>
          <a:xfrm>
            <a:off x="4083382" y="6071935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智能终端</a:t>
            </a:r>
            <a:endParaRPr lang="zh-CN" altLang="en-US" sz="1200" dirty="0"/>
          </a:p>
        </p:txBody>
      </p:sp>
      <p:sp>
        <p:nvSpPr>
          <p:cNvPr id="76" name="TextBox 7"/>
          <p:cNvSpPr txBox="1"/>
          <p:nvPr/>
        </p:nvSpPr>
        <p:spPr>
          <a:xfrm>
            <a:off x="4838094" y="6071783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智能汽车</a:t>
            </a:r>
            <a:endParaRPr lang="zh-CN" altLang="en-US" sz="1200" dirty="0"/>
          </a:p>
        </p:txBody>
      </p:sp>
      <p:sp>
        <p:nvSpPr>
          <p:cNvPr id="77" name="TextBox 8"/>
          <p:cNvSpPr txBox="1"/>
          <p:nvPr/>
        </p:nvSpPr>
        <p:spPr>
          <a:xfrm>
            <a:off x="6979478" y="6009452"/>
            <a:ext cx="1080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便携式移动手机</a:t>
            </a:r>
            <a:r>
              <a:rPr lang="en-US" altLang="zh-CN" sz="1200" dirty="0"/>
              <a:t>/</a:t>
            </a:r>
            <a:r>
              <a:rPr lang="zh-CN" altLang="en-US" sz="1200" dirty="0"/>
              <a:t>设备</a:t>
            </a:r>
            <a:endParaRPr lang="zh-CN" altLang="en-US" sz="1200" dirty="0"/>
          </a:p>
        </p:txBody>
      </p:sp>
      <p:sp>
        <p:nvSpPr>
          <p:cNvPr id="79" name="矩形 78"/>
          <p:cNvSpPr/>
          <p:nvPr/>
        </p:nvSpPr>
        <p:spPr>
          <a:xfrm>
            <a:off x="8621395" y="1868170"/>
            <a:ext cx="654050" cy="38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安全管理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证书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连接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授权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sz="14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921760" y="5344795"/>
            <a:ext cx="4176395" cy="535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  数据引擎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1" name="TextBox 13"/>
          <p:cNvSpPr txBox="1"/>
          <p:nvPr/>
        </p:nvSpPr>
        <p:spPr>
          <a:xfrm>
            <a:off x="7051252" y="5496355"/>
            <a:ext cx="100811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关系数据库</a:t>
            </a:r>
            <a:endParaRPr lang="zh-CN" altLang="en-US" sz="1200" dirty="0"/>
          </a:p>
        </p:txBody>
      </p:sp>
      <p:sp>
        <p:nvSpPr>
          <p:cNvPr id="82" name="TextBox 14"/>
          <p:cNvSpPr txBox="1"/>
          <p:nvPr/>
        </p:nvSpPr>
        <p:spPr>
          <a:xfrm>
            <a:off x="7050851" y="5273576"/>
            <a:ext cx="100811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err="1"/>
              <a:t>mongodb</a:t>
            </a:r>
            <a:endParaRPr lang="zh-CN" altLang="en-US" sz="1200" dirty="0"/>
          </a:p>
        </p:txBody>
      </p:sp>
      <p:sp>
        <p:nvSpPr>
          <p:cNvPr id="83" name="TextBox 15"/>
          <p:cNvSpPr txBox="1"/>
          <p:nvPr/>
        </p:nvSpPr>
        <p:spPr>
          <a:xfrm>
            <a:off x="4147036" y="5318026"/>
            <a:ext cx="10081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数据引擎和规则</a:t>
            </a:r>
            <a:endParaRPr lang="zh-CN" altLang="en-US" sz="1200" dirty="0"/>
          </a:p>
        </p:txBody>
      </p:sp>
      <p:sp>
        <p:nvSpPr>
          <p:cNvPr id="84" name="矩形 83"/>
          <p:cNvSpPr/>
          <p:nvPr/>
        </p:nvSpPr>
        <p:spPr>
          <a:xfrm>
            <a:off x="3449955" y="1872615"/>
            <a:ext cx="2065020" cy="3237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196330" y="1919605"/>
            <a:ext cx="2398395" cy="33540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520440" y="194881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规则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08450" y="2096135"/>
            <a:ext cx="504190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</a:t>
            </a:r>
            <a:endParaRPr lang="zh-CN" altLang="en-US" sz="1000" dirty="0"/>
          </a:p>
        </p:txBody>
      </p:sp>
      <p:sp>
        <p:nvSpPr>
          <p:cNvPr id="88" name="矩形 87"/>
          <p:cNvSpPr/>
          <p:nvPr/>
        </p:nvSpPr>
        <p:spPr>
          <a:xfrm>
            <a:off x="4658995" y="20834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dirty="0"/>
              <a:t>指令下发</a:t>
            </a:r>
            <a:endParaRPr lang="zh-CN" altLang="en-US" sz="900" dirty="0"/>
          </a:p>
        </p:txBody>
      </p:sp>
      <p:sp>
        <p:nvSpPr>
          <p:cNvPr id="89" name="矩形 88"/>
          <p:cNvSpPr/>
          <p:nvPr/>
        </p:nvSpPr>
        <p:spPr>
          <a:xfrm>
            <a:off x="4108450" y="237363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业务规则</a:t>
            </a:r>
            <a:endParaRPr lang="zh-CN" altLang="en-US" sz="1000" dirty="0"/>
          </a:p>
        </p:txBody>
      </p:sp>
      <p:sp>
        <p:nvSpPr>
          <p:cNvPr id="90" name="矩形 89"/>
          <p:cNvSpPr/>
          <p:nvPr/>
        </p:nvSpPr>
        <p:spPr>
          <a:xfrm>
            <a:off x="3520440" y="281622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流媒体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083685" y="288861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音视频管理</a:t>
            </a:r>
            <a:endParaRPr lang="zh-CN" altLang="en-US" sz="1000" dirty="0"/>
          </a:p>
        </p:txBody>
      </p:sp>
      <p:sp>
        <p:nvSpPr>
          <p:cNvPr id="92" name="矩形 91"/>
          <p:cNvSpPr/>
          <p:nvPr/>
        </p:nvSpPr>
        <p:spPr>
          <a:xfrm>
            <a:off x="4803775" y="2888615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图片</a:t>
            </a:r>
            <a:endParaRPr lang="zh-CN" altLang="en-US" sz="1000" dirty="0"/>
          </a:p>
        </p:txBody>
      </p:sp>
      <p:sp>
        <p:nvSpPr>
          <p:cNvPr id="93" name="矩形 92"/>
          <p:cNvSpPr/>
          <p:nvPr/>
        </p:nvSpPr>
        <p:spPr>
          <a:xfrm>
            <a:off x="4083685" y="324866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负载均衡</a:t>
            </a:r>
            <a:endParaRPr lang="zh-CN" altLang="en-US" sz="1000" dirty="0"/>
          </a:p>
        </p:txBody>
      </p:sp>
      <p:sp>
        <p:nvSpPr>
          <p:cNvPr id="94" name="矩形 93"/>
          <p:cNvSpPr/>
          <p:nvPr/>
        </p:nvSpPr>
        <p:spPr>
          <a:xfrm>
            <a:off x="3521075" y="3608705"/>
            <a:ext cx="1901825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地图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121150" y="368046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轨迹</a:t>
            </a:r>
            <a:endParaRPr lang="en-US" altLang="zh-CN" sz="1000" dirty="0"/>
          </a:p>
          <a:p>
            <a:pPr algn="ctr"/>
            <a:r>
              <a:rPr lang="zh-CN" altLang="en-US" sz="1000" dirty="0"/>
              <a:t>管理</a:t>
            </a:r>
            <a:endParaRPr lang="zh-CN" altLang="en-US" sz="1000" dirty="0"/>
          </a:p>
        </p:txBody>
      </p:sp>
      <p:sp>
        <p:nvSpPr>
          <p:cNvPr id="96" name="矩形 95"/>
          <p:cNvSpPr/>
          <p:nvPr/>
        </p:nvSpPr>
        <p:spPr>
          <a:xfrm>
            <a:off x="4783455" y="369570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实时定位</a:t>
            </a:r>
            <a:endParaRPr lang="zh-CN" altLang="en-US" sz="1000" dirty="0"/>
          </a:p>
        </p:txBody>
      </p:sp>
      <p:sp>
        <p:nvSpPr>
          <p:cNvPr id="97" name="矩形 96"/>
          <p:cNvSpPr/>
          <p:nvPr/>
        </p:nvSpPr>
        <p:spPr>
          <a:xfrm>
            <a:off x="4121150" y="405384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98" name="矩形 97"/>
          <p:cNvSpPr/>
          <p:nvPr/>
        </p:nvSpPr>
        <p:spPr>
          <a:xfrm>
            <a:off x="3523615" y="4400550"/>
            <a:ext cx="1922145" cy="7918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车辆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4121150" y="4472305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dirty="0"/>
              <a:t>OTA</a:t>
            </a:r>
            <a:endParaRPr lang="zh-CN" altLang="en-US" sz="1000" dirty="0"/>
          </a:p>
        </p:txBody>
      </p:sp>
      <p:sp>
        <p:nvSpPr>
          <p:cNvPr id="100" name="矩形 99"/>
          <p:cNvSpPr/>
          <p:nvPr/>
        </p:nvSpPr>
        <p:spPr>
          <a:xfrm>
            <a:off x="4768850" y="4472305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远程交互</a:t>
            </a:r>
            <a:endParaRPr lang="zh-CN" altLang="en-US" sz="1000" dirty="0"/>
          </a:p>
        </p:txBody>
      </p:sp>
      <p:sp>
        <p:nvSpPr>
          <p:cNvPr id="101" name="矩形 100"/>
          <p:cNvSpPr/>
          <p:nvPr/>
        </p:nvSpPr>
        <p:spPr>
          <a:xfrm>
            <a:off x="4095750" y="483235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102" name="矩形 101"/>
          <p:cNvSpPr/>
          <p:nvPr/>
        </p:nvSpPr>
        <p:spPr>
          <a:xfrm>
            <a:off x="3522980" y="1520190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103" name="矩形 102"/>
          <p:cNvSpPr/>
          <p:nvPr/>
        </p:nvSpPr>
        <p:spPr>
          <a:xfrm>
            <a:off x="6187440" y="1486535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平台对接</a:t>
            </a:r>
            <a:r>
              <a:rPr lang="en-US" altLang="zh-CN" dirty="0"/>
              <a:t>809</a:t>
            </a:r>
            <a:endParaRPr lang="zh-CN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748280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第三方平台</a:t>
            </a:r>
            <a:endParaRPr lang="zh-CN" altLang="en-US" dirty="0"/>
          </a:p>
        </p:txBody>
      </p:sp>
      <p:sp>
        <p:nvSpPr>
          <p:cNvPr id="105" name="矩形 104"/>
          <p:cNvSpPr/>
          <p:nvPr/>
        </p:nvSpPr>
        <p:spPr>
          <a:xfrm>
            <a:off x="5019675" y="930910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合作伙伴</a:t>
            </a:r>
            <a:endParaRPr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7564755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客户端</a:t>
            </a:r>
            <a:endParaRPr lang="zh-CN" altLang="en-US" dirty="0"/>
          </a:p>
        </p:txBody>
      </p:sp>
      <p:cxnSp>
        <p:nvCxnSpPr>
          <p:cNvPr id="107" name="肘形连接符 106"/>
          <p:cNvCxnSpPr>
            <a:stCxn id="104" idx="2"/>
            <a:endCxn id="102" idx="0"/>
          </p:cNvCxnSpPr>
          <p:nvPr/>
        </p:nvCxnSpPr>
        <p:spPr>
          <a:xfrm rot="5400000" flipV="1">
            <a:off x="3983990" y="793115"/>
            <a:ext cx="355600" cy="109855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肘形连接符 107"/>
          <p:cNvCxnSpPr>
            <a:stCxn id="105" idx="2"/>
            <a:endCxn id="102" idx="0"/>
          </p:cNvCxnSpPr>
          <p:nvPr/>
        </p:nvCxnSpPr>
        <p:spPr>
          <a:xfrm rot="5400000">
            <a:off x="5164455" y="800735"/>
            <a:ext cx="266065" cy="1172845"/>
          </a:xfrm>
          <a:prstGeom prst="bentConnector3">
            <a:avLst>
              <a:gd name="adj1" fmla="val 5011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形状 71"/>
          <p:cNvCxnSpPr>
            <a:stCxn id="106" idx="2"/>
            <a:endCxn id="102" idx="0"/>
          </p:cNvCxnSpPr>
          <p:nvPr/>
        </p:nvCxnSpPr>
        <p:spPr>
          <a:xfrm rot="5400000">
            <a:off x="6392228" y="-516572"/>
            <a:ext cx="355600" cy="3717925"/>
          </a:xfrm>
          <a:prstGeom prst="bentConnector3">
            <a:avLst>
              <a:gd name="adj1" fmla="val 49911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6378575" y="2015490"/>
            <a:ext cx="2100580" cy="7753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模型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966585" y="21215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主动安全模型</a:t>
            </a:r>
            <a:endParaRPr lang="zh-CN" altLang="en-US" sz="1000" dirty="0"/>
          </a:p>
        </p:txBody>
      </p:sp>
      <p:sp>
        <p:nvSpPr>
          <p:cNvPr id="113" name="矩形 112"/>
          <p:cNvSpPr/>
          <p:nvPr/>
        </p:nvSpPr>
        <p:spPr>
          <a:xfrm>
            <a:off x="7686675" y="21215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图形</a:t>
            </a:r>
            <a:endParaRPr lang="en-US" altLang="zh-CN" sz="1000" dirty="0"/>
          </a:p>
          <a:p>
            <a:pPr algn="ctr"/>
            <a:r>
              <a:rPr lang="zh-CN" altLang="en-US" sz="1000" dirty="0"/>
              <a:t>识别</a:t>
            </a:r>
            <a:endParaRPr lang="zh-CN" altLang="en-US" sz="1000" dirty="0"/>
          </a:p>
        </p:txBody>
      </p:sp>
      <p:sp>
        <p:nvSpPr>
          <p:cNvPr id="114" name="矩形 113"/>
          <p:cNvSpPr/>
          <p:nvPr/>
        </p:nvSpPr>
        <p:spPr>
          <a:xfrm>
            <a:off x="6966585" y="248158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经济用车分析</a:t>
            </a:r>
            <a:endParaRPr lang="zh-CN" altLang="en-US" sz="1000" dirty="0"/>
          </a:p>
        </p:txBody>
      </p:sp>
      <p:sp>
        <p:nvSpPr>
          <p:cNvPr id="115" name="矩形 114"/>
          <p:cNvSpPr/>
          <p:nvPr/>
        </p:nvSpPr>
        <p:spPr>
          <a:xfrm>
            <a:off x="7686675" y="248158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行驶分析</a:t>
            </a:r>
            <a:endParaRPr lang="zh-CN" altLang="en-US" sz="1000" dirty="0"/>
          </a:p>
        </p:txBody>
      </p:sp>
      <p:sp>
        <p:nvSpPr>
          <p:cNvPr id="116" name="矩形 115"/>
          <p:cNvSpPr/>
          <p:nvPr/>
        </p:nvSpPr>
        <p:spPr>
          <a:xfrm>
            <a:off x="6332855" y="3034030"/>
            <a:ext cx="2160270" cy="10979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结构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化数据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966585" y="312039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用户数据</a:t>
            </a:r>
            <a:endParaRPr lang="zh-CN" altLang="en-US" sz="1000" dirty="0"/>
          </a:p>
        </p:txBody>
      </p:sp>
      <p:sp>
        <p:nvSpPr>
          <p:cNvPr id="118" name="矩形 117"/>
          <p:cNvSpPr/>
          <p:nvPr/>
        </p:nvSpPr>
        <p:spPr>
          <a:xfrm>
            <a:off x="7686675" y="312039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行驶数据</a:t>
            </a:r>
            <a:endParaRPr lang="zh-CN" altLang="en-US" sz="1000" dirty="0"/>
          </a:p>
        </p:txBody>
      </p:sp>
      <p:sp>
        <p:nvSpPr>
          <p:cNvPr id="119" name="矩形 118"/>
          <p:cNvSpPr/>
          <p:nvPr/>
        </p:nvSpPr>
        <p:spPr>
          <a:xfrm>
            <a:off x="6966585" y="350774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传感器数据</a:t>
            </a:r>
            <a:endParaRPr lang="zh-CN" altLang="en-US" sz="1000" dirty="0"/>
          </a:p>
        </p:txBody>
      </p:sp>
      <p:sp>
        <p:nvSpPr>
          <p:cNvPr id="121" name="矩形 120"/>
          <p:cNvSpPr/>
          <p:nvPr/>
        </p:nvSpPr>
        <p:spPr>
          <a:xfrm>
            <a:off x="6318885" y="4416425"/>
            <a:ext cx="2160270" cy="7753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处理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6966585" y="385000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</a:t>
            </a:r>
            <a:endParaRPr lang="en-US" altLang="zh-CN" sz="1000" dirty="0"/>
          </a:p>
          <a:p>
            <a:pPr algn="ctr"/>
            <a:r>
              <a:rPr lang="zh-CN" altLang="en-US" sz="1000" dirty="0"/>
              <a:t>数据</a:t>
            </a:r>
            <a:endParaRPr lang="zh-CN" altLang="en-US" sz="1000" dirty="0"/>
          </a:p>
        </p:txBody>
      </p:sp>
      <p:sp>
        <p:nvSpPr>
          <p:cNvPr id="123" name="矩形 122"/>
          <p:cNvSpPr/>
          <p:nvPr/>
        </p:nvSpPr>
        <p:spPr>
          <a:xfrm>
            <a:off x="7686675" y="351218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驾驶行为数据</a:t>
            </a:r>
            <a:endParaRPr lang="zh-CN" altLang="en-US" sz="1000" dirty="0"/>
          </a:p>
        </p:txBody>
      </p:sp>
      <p:sp>
        <p:nvSpPr>
          <p:cNvPr id="124" name="矩形 123"/>
          <p:cNvSpPr/>
          <p:nvPr/>
        </p:nvSpPr>
        <p:spPr>
          <a:xfrm>
            <a:off x="6929120" y="4560570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数据挖掘</a:t>
            </a:r>
            <a:endParaRPr lang="zh-CN" altLang="en-US" sz="1000" dirty="0"/>
          </a:p>
        </p:txBody>
      </p:sp>
      <p:sp>
        <p:nvSpPr>
          <p:cNvPr id="125" name="矩形 124"/>
          <p:cNvSpPr/>
          <p:nvPr/>
        </p:nvSpPr>
        <p:spPr>
          <a:xfrm>
            <a:off x="7636510" y="4560570"/>
            <a:ext cx="7200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非结构数据分析</a:t>
            </a:r>
            <a:endParaRPr lang="zh-CN" altLang="en-US" sz="1000" dirty="0"/>
          </a:p>
        </p:txBody>
      </p:sp>
      <p:sp>
        <p:nvSpPr>
          <p:cNvPr id="126" name="矩形 125"/>
          <p:cNvSpPr/>
          <p:nvPr/>
        </p:nvSpPr>
        <p:spPr>
          <a:xfrm>
            <a:off x="6916420" y="492061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</a:t>
            </a:r>
            <a:endParaRPr lang="en-US" altLang="zh-CN" sz="1000" dirty="0"/>
          </a:p>
          <a:p>
            <a:pPr algn="ctr"/>
            <a:r>
              <a:rPr lang="zh-CN" altLang="en-US" sz="1000" dirty="0"/>
              <a:t>分析</a:t>
            </a:r>
            <a:endParaRPr lang="zh-CN" altLang="en-US" sz="1000" dirty="0"/>
          </a:p>
        </p:txBody>
      </p:sp>
      <p:sp>
        <p:nvSpPr>
          <p:cNvPr id="127" name="矩形 126"/>
          <p:cNvSpPr/>
          <p:nvPr/>
        </p:nvSpPr>
        <p:spPr>
          <a:xfrm>
            <a:off x="7636510" y="4935855"/>
            <a:ext cx="697865" cy="24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数据备</a:t>
            </a:r>
            <a:endParaRPr lang="en-US" altLang="zh-CN" sz="1000" dirty="0"/>
          </a:p>
          <a:p>
            <a:pPr algn="ctr"/>
            <a:r>
              <a:rPr lang="zh-CN" altLang="en-US" sz="1000" dirty="0"/>
              <a:t>份</a:t>
            </a:r>
            <a:r>
              <a:rPr lang="en-US" altLang="zh-CN" sz="1000" dirty="0"/>
              <a:t>/</a:t>
            </a:r>
            <a:r>
              <a:rPr lang="zh-CN" altLang="en-US" sz="1000" dirty="0"/>
              <a:t>恢复</a:t>
            </a:r>
            <a:endParaRPr lang="zh-CN" altLang="en-US" sz="1000" dirty="0"/>
          </a:p>
        </p:txBody>
      </p:sp>
      <p:sp>
        <p:nvSpPr>
          <p:cNvPr id="128" name="矩形 127"/>
          <p:cNvSpPr/>
          <p:nvPr/>
        </p:nvSpPr>
        <p:spPr>
          <a:xfrm>
            <a:off x="5563870" y="204787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轨迹</a:t>
            </a:r>
            <a:endParaRPr lang="zh-CN" altLang="en-US" sz="1200" dirty="0"/>
          </a:p>
        </p:txBody>
      </p:sp>
      <p:sp>
        <p:nvSpPr>
          <p:cNvPr id="129" name="矩形 128"/>
          <p:cNvSpPr/>
          <p:nvPr/>
        </p:nvSpPr>
        <p:spPr>
          <a:xfrm>
            <a:off x="5514340" y="263652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报表</a:t>
            </a:r>
            <a:endParaRPr lang="zh-CN" altLang="en-US" sz="1200" dirty="0"/>
          </a:p>
        </p:txBody>
      </p:sp>
      <p:sp>
        <p:nvSpPr>
          <p:cNvPr id="130" name="矩形 129"/>
          <p:cNvSpPr/>
          <p:nvPr/>
        </p:nvSpPr>
        <p:spPr>
          <a:xfrm>
            <a:off x="5502275" y="317627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回放</a:t>
            </a:r>
            <a:endParaRPr lang="zh-CN" altLang="en-US" sz="1200" dirty="0"/>
          </a:p>
        </p:txBody>
      </p:sp>
      <p:sp>
        <p:nvSpPr>
          <p:cNvPr id="131" name="矩形 130"/>
          <p:cNvSpPr/>
          <p:nvPr/>
        </p:nvSpPr>
        <p:spPr>
          <a:xfrm>
            <a:off x="5527040" y="375221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消息发布</a:t>
            </a:r>
            <a:endParaRPr lang="zh-CN" altLang="en-US" sz="1200" dirty="0"/>
          </a:p>
        </p:txBody>
      </p:sp>
      <p:sp>
        <p:nvSpPr>
          <p:cNvPr id="132" name="矩形 131"/>
          <p:cNvSpPr/>
          <p:nvPr/>
        </p:nvSpPr>
        <p:spPr>
          <a:xfrm>
            <a:off x="5523865" y="433768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多语言</a:t>
            </a:r>
            <a:endParaRPr lang="zh-CN" altLang="en-US" sz="1200" dirty="0"/>
          </a:p>
        </p:txBody>
      </p:sp>
      <p:sp>
        <p:nvSpPr>
          <p:cNvPr id="133" name="矩形 132"/>
          <p:cNvSpPr/>
          <p:nvPr/>
        </p:nvSpPr>
        <p:spPr>
          <a:xfrm>
            <a:off x="4783455" y="405384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多地图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84702" y="79820"/>
            <a:ext cx="243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流媒体服务框架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55" y="342265"/>
            <a:ext cx="1249680" cy="1156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30" y="1498600"/>
            <a:ext cx="1084580" cy="718820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5936615" y="1498600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724785"/>
            <a:ext cx="1185545" cy="67500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4974590" y="3917315"/>
            <a:ext cx="713740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4912995" y="574675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4974590" y="1553845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4912995" y="2639695"/>
            <a:ext cx="663575" cy="8445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55" y="3667125"/>
            <a:ext cx="1125855" cy="7975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969109" y="5274875"/>
            <a:ext cx="2029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30046" y="5551813"/>
            <a:ext cx="202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850989" y="5401953"/>
            <a:ext cx="187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3808095" y="681990"/>
            <a:ext cx="525780" cy="39776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89706" y="596764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149850" y="2881630"/>
            <a:ext cx="165735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6814185" y="866775"/>
            <a:ext cx="290830" cy="37922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378606" y="966583"/>
            <a:ext cx="148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374341" y="2004561"/>
            <a:ext cx="148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374383" y="2648855"/>
            <a:ext cx="134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sp>
        <p:nvSpPr>
          <p:cNvPr id="43" name="文本框 42"/>
          <p:cNvSpPr txBox="1"/>
          <p:nvPr/>
        </p:nvSpPr>
        <p:spPr>
          <a:xfrm>
            <a:off x="7412770" y="3841875"/>
            <a:ext cx="134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第三方直播平台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5576570" y="996950"/>
            <a:ext cx="692150" cy="50165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5638165" y="192087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5576570" y="2343150"/>
            <a:ext cx="692150" cy="71882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066540" y="1498600"/>
            <a:ext cx="549275" cy="138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6558280" y="1416685"/>
            <a:ext cx="461010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615815" y="1334135"/>
            <a:ext cx="1942465" cy="374459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5855970" y="4352925"/>
            <a:ext cx="1068070" cy="3619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 flipV="1">
            <a:off x="3998390" y="4335210"/>
            <a:ext cx="975993" cy="4299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0895" y="1421765"/>
            <a:ext cx="6107430" cy="4234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1989" y="2314385"/>
            <a:ext cx="243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9300" y="3273425"/>
            <a:ext cx="2350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2019</a:t>
            </a:r>
            <a:r>
              <a:rPr lang="zh-CN" altLang="en-US" dirty="0"/>
              <a:t>年，某出租车公司运营的</a:t>
            </a:r>
            <a:r>
              <a:rPr lang="en-US" altLang="zh-CN" dirty="0"/>
              <a:t>5000</a:t>
            </a:r>
            <a:r>
              <a:rPr lang="zh-CN" altLang="en-US" dirty="0"/>
              <a:t>多台出租车接入</a:t>
            </a:r>
            <a:r>
              <a:rPr lang="en-US" altLang="zh-CN" dirty="0" err="1"/>
              <a:t>car-eye</a:t>
            </a:r>
            <a:r>
              <a:rPr lang="zh-CN" altLang="en-US" dirty="0"/>
              <a:t>车辆管理平台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33" name="Subtitle 2"/>
          <p:cNvSpPr txBox="1"/>
          <p:nvPr/>
        </p:nvSpPr>
        <p:spPr>
          <a:xfrm>
            <a:off x="3350844" y="791159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APPLICATION CASE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985" y="288925"/>
            <a:ext cx="6336030" cy="3345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01" y="3634104"/>
            <a:ext cx="6426223" cy="30910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2569210"/>
            <a:ext cx="1866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dirty="0"/>
              <a:t>采用</a:t>
            </a:r>
            <a:r>
              <a:rPr lang="en-US" altLang="zh-CN" dirty="0"/>
              <a:t>car-eye </a:t>
            </a:r>
            <a:r>
              <a:rPr lang="zh-CN" altLang="en-US" dirty="0"/>
              <a:t>客户端，已经</a:t>
            </a:r>
            <a:r>
              <a:rPr lang="zh-CN" dirty="0"/>
              <a:t>持续运行两年</a:t>
            </a:r>
            <a:endParaRPr 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1586</Words>
  <Application>WPS 演示</Application>
  <PresentationFormat>宽屏</PresentationFormat>
  <Paragraphs>316</Paragraphs>
  <Slides>11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方正兰亭黑_GBK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219</cp:revision>
  <dcterms:created xsi:type="dcterms:W3CDTF">2019-02-25T06:39:00Z</dcterms:created>
  <dcterms:modified xsi:type="dcterms:W3CDTF">2021-09-19T01:53:51Z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